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4"/>
    <p:sldMasterId id="2147483709" r:id="rId5"/>
    <p:sldMasterId id="214748371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5143500" cx="9144000"/>
  <p:notesSz cx="6858000" cy="9144000"/>
  <p:embeddedFontLst>
    <p:embeddedFont>
      <p:font typeface="Roboto Slab"/>
      <p:regular r:id="rId36"/>
      <p:bold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Roboto Medium"/>
      <p:regular r:id="rId42"/>
      <p:bold r:id="rId43"/>
      <p:italic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Montserrat Medium"/>
      <p:regular r:id="rId50"/>
      <p:bold r:id="rId51"/>
      <p:italic r:id="rId52"/>
      <p:boldItalic r:id="rId53"/>
    </p:embeddedFont>
    <p:embeddedFont>
      <p:font typeface="Helvetica Neue"/>
      <p:regular r:id="rId54"/>
      <p:bold r:id="rId55"/>
      <p:italic r:id="rId56"/>
      <p:boldItalic r:id="rId57"/>
    </p:embeddedFont>
    <p:embeddedFont>
      <p:font typeface="Helvetica Neue Light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RobotoMedium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RobotoMedium-italic.fntdata"/><Relationship Id="rId43" Type="http://schemas.openxmlformats.org/officeDocument/2006/relationships/font" Target="fonts/RobotoMedium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Roboto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font" Target="fonts/RobotoSlab-bold.fntdata"/><Relationship Id="rId36" Type="http://schemas.openxmlformats.org/officeDocument/2006/relationships/font" Target="fonts/RobotoSlab-regular.fntdata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61" Type="http://schemas.openxmlformats.org/officeDocument/2006/relationships/font" Target="fonts/HelveticaNeueLight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HelveticaNeueLight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MontserratMedium-bold.fntdata"/><Relationship Id="rId50" Type="http://schemas.openxmlformats.org/officeDocument/2006/relationships/font" Target="fonts/MontserratMedium-regular.fntdata"/><Relationship Id="rId53" Type="http://schemas.openxmlformats.org/officeDocument/2006/relationships/font" Target="fonts/MontserratMedium-boldItalic.fntdata"/><Relationship Id="rId52" Type="http://schemas.openxmlformats.org/officeDocument/2006/relationships/font" Target="fonts/MontserratMedium-italic.fntdata"/><Relationship Id="rId11" Type="http://schemas.openxmlformats.org/officeDocument/2006/relationships/slide" Target="slides/slide4.xml"/><Relationship Id="rId55" Type="http://schemas.openxmlformats.org/officeDocument/2006/relationships/font" Target="fonts/HelveticaNeue-bold.fntdata"/><Relationship Id="rId10" Type="http://schemas.openxmlformats.org/officeDocument/2006/relationships/slide" Target="slides/slide3.xml"/><Relationship Id="rId54" Type="http://schemas.openxmlformats.org/officeDocument/2006/relationships/font" Target="fonts/HelveticaNeue-regular.fntdata"/><Relationship Id="rId13" Type="http://schemas.openxmlformats.org/officeDocument/2006/relationships/slide" Target="slides/slide6.xml"/><Relationship Id="rId57" Type="http://schemas.openxmlformats.org/officeDocument/2006/relationships/font" Target="fonts/HelveticaNeue-boldItalic.fntdata"/><Relationship Id="rId12" Type="http://schemas.openxmlformats.org/officeDocument/2006/relationships/slide" Target="slides/slide5.xml"/><Relationship Id="rId56" Type="http://schemas.openxmlformats.org/officeDocument/2006/relationships/font" Target="fonts/HelveticaNeue-italic.fntdata"/><Relationship Id="rId15" Type="http://schemas.openxmlformats.org/officeDocument/2006/relationships/slide" Target="slides/slide8.xml"/><Relationship Id="rId59" Type="http://schemas.openxmlformats.org/officeDocument/2006/relationships/font" Target="fonts/HelveticaNeueLight-bold.fntdata"/><Relationship Id="rId14" Type="http://schemas.openxmlformats.org/officeDocument/2006/relationships/slide" Target="slides/slide7.xml"/><Relationship Id="rId58" Type="http://schemas.openxmlformats.org/officeDocument/2006/relationships/font" Target="fonts/HelveticaNeueLight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c88a7b4bf4_2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1c88a7b4bf4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c88a7b4bf4_2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1c88a7b4bf4_2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c88a7b4bf4_2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1c88a7b4bf4_2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c88a7b4bf4_2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1c88a7b4bf4_2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c88a7b4bf4_2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1c88a7b4bf4_2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c88a7b4bf4_2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1c88a7b4bf4_2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c88a7b4bf4_2_3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1c88a7b4bf4_2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c88a7b4bf4_2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1c88a7b4bf4_2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c88a7b4bf4_2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c88a7b4bf4_2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c88a7b4bf4_2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1c88a7b4bf4_2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c88a7b4bf4_2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1c88a7b4bf4_2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c88a7b4bf4_2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1c88a7b4bf4_2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c88a7b4bf4_2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1c88a7b4bf4_2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c88a7b4bf4_2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1c88a7b4bf4_2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c88a7b4bf4_2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1c88a7b4bf4_2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c88a7b4bf4_2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1c88a7b4bf4_2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c88a7b4bf4_2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1c88a7b4bf4_2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c88a7b4bf4_2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1c88a7b4bf4_2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c88a7b4bf4_2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1c88a7b4bf4_2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c88a7b4bf4_2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1c88a7b4bf4_2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c88a7b4bf4_2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1c88a7b4bf4_2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c88a7b4bf4_2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c88a7b4bf4_2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c88a7b4bf4_2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1c88a7b4bf4_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c88a7b4bf4_2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1c88a7b4bf4_2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c88a7b4bf4_2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1c88a7b4bf4_2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c88a7b4bf4_2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1c88a7b4bf4_2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c88a7b4bf4_2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1c88a7b4bf4_2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c88a7b4bf4_2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1c88a7b4bf4_2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1.jpg"/><Relationship Id="rId5" Type="http://schemas.openxmlformats.org/officeDocument/2006/relationships/image" Target="../media/image15.jpg"/><Relationship Id="rId6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Relationship Id="rId3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jp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95" name="Google Shape;95;p23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96" name="Google Shape;96;p23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97" name="Google Shape;9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8" name="Google Shape;9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9" name="Google Shape;109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0" name="Google Shape;110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7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6" name="Google Shape;11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7" name="Google Shape;11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18" name="Google Shape;11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pt-PT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0" name="Google Shape;120;p28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pt-PT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8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pt-PT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8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pt-PT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8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pt-PT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4" name="Google Shape;124;p28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pt-PT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25" name="Google Shape;125;p28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28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28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8" name="Google Shape;128;p28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8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8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8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PT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35" name="Google Shape;13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6" name="Google Shape;13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40" name="Google Shape;14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1" name="Google Shape;14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1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45" name="Google Shape;14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0" name="Google Shape;15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1" name="Google Shape;15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5" name="Google Shape;15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6" name="Google Shape;15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0" name="Google Shape;16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1" name="Google Shape;16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4" name="Google Shape;16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5" name="Google Shape;16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6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8" name="Google Shape;16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9" name="Google Shape;16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71" name="Google Shape;17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2" name="Google Shape;17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74" name="Google Shape;17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5" name="Google Shape;175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7" name="Google Shape;17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38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3" name="Google Shape;18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0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1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2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2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PT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pt-PT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pt-PT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PT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91" name="Google Shape;19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2" name="Google Shape;19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94" name="Google Shape;194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5" name="Google Shape;195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4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" name="Google Shape;198;p44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Google Shape;199;p4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6" name="Google Shape;206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3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0" name="Google Shape;210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1" name="Google Shape;21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>
  <p:cSld name="TITLE_4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8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4" name="Google Shape;214;p48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15" name="Google Shape;21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16" name="Google Shape;216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5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9"/>
          <p:cNvSpPr txBox="1"/>
          <p:nvPr>
            <p:ph type="ctrTitle"/>
          </p:nvPr>
        </p:nvSpPr>
        <p:spPr>
          <a:xfrm>
            <a:off x="311708" y="744575"/>
            <a:ext cx="8520600" cy="20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9" name="Google Shape;219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0" name="Google Shape;22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3" name="Google Shape;22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6" name="Google Shape;226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" name="Google Shape;22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" name="Google Shape;230;p5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5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" name="Google Shape;23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8" name="Google Shape;238;p5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9" name="Google Shape;23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2" name="Google Shape;24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5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6" name="Google Shape;246;p5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7" name="Google Shape;247;p5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" name="Google Shape;24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51" name="Google Shape;25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4" name="Google Shape;254;p5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" name="Google Shape;255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60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61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2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4" name="Google Shape;264;p62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5" name="Google Shape;265;p6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7" name="Google Shape;26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68" name="Google Shape;268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70" name="Google Shape;270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63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32" Type="http://schemas.openxmlformats.org/officeDocument/2006/relationships/theme" Target="../theme/theme4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hyperlink" Target="https://economictheoryblog.com/2012/06/28/latexlatexs2/" TargetMode="External"/><Relationship Id="rId5" Type="http://schemas.openxmlformats.org/officeDocument/2006/relationships/image" Target="../media/image30.gif"/><Relationship Id="rId6" Type="http://schemas.openxmlformats.org/officeDocument/2006/relationships/image" Target="../media/image3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32.gif"/><Relationship Id="rId5" Type="http://schemas.openxmlformats.org/officeDocument/2006/relationships/image" Target="../media/image48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3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47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38.gif"/><Relationship Id="rId5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49.png"/><Relationship Id="rId5" Type="http://schemas.openxmlformats.org/officeDocument/2006/relationships/image" Target="../media/image44.png"/><Relationship Id="rId6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hyperlink" Target="https://docs.scipy.org/doc/scipy/reference/" TargetMode="External"/><Relationship Id="rId5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8.gif"/><Relationship Id="rId5" Type="http://schemas.openxmlformats.org/officeDocument/2006/relationships/image" Target="../media/image29.gif"/><Relationship Id="rId6" Type="http://schemas.openxmlformats.org/officeDocument/2006/relationships/image" Target="../media/image2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4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64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Basic statistical concepts.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p64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3"/>
          <p:cNvSpPr txBox="1"/>
          <p:nvPr>
            <p:ph idx="1" type="subTitle"/>
          </p:nvPr>
        </p:nvSpPr>
        <p:spPr>
          <a:xfrm>
            <a:off x="768350" y="934525"/>
            <a:ext cx="756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PT">
                <a:solidFill>
                  <a:srgbClr val="2DC5FA"/>
                </a:solidFill>
              </a:rPr>
              <a:t>HOW TO CHARACTERIZE A SAMPLE/POPULATION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54" name="Google Shape;354;p73"/>
          <p:cNvSpPr txBox="1"/>
          <p:nvPr/>
        </p:nvSpPr>
        <p:spPr>
          <a:xfrm>
            <a:off x="964400" y="1958025"/>
            <a:ext cx="70140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pt-PT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two types of measures to characterize a sample / population 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○"/>
            </a:pPr>
            <a:r>
              <a:rPr b="0" i="0" lang="pt-PT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 tendency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○"/>
            </a:pPr>
            <a:r>
              <a:rPr b="0" i="0" lang="pt-PT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Dispersion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MEASURES OF CENTRAL TENDENCY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7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p7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[1,2,2,4,6,8,50]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Mean: (1+2+2+4+6+8+50)/7 = 10.43 ( </a:t>
            </a:r>
            <a:r>
              <a:rPr b="1" i="0" lang="pt-PT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heavily affected by outliers</a:t>
            </a:r>
            <a:r>
              <a:rPr b="0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Median: 4 ( </a:t>
            </a:r>
            <a:r>
              <a:rPr b="1" i="0" lang="pt-PT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unaffected by outliers</a:t>
            </a:r>
            <a:r>
              <a:rPr b="0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)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Mode: 2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MEASURES OF DISPERSION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7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7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Residuals:</a:t>
            </a:r>
            <a:r>
              <a:rPr b="0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 real - predicted )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Variance:</a:t>
            </a:r>
            <a:r>
              <a:rPr b="0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sum of squared residuals divided by n - 1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deviation:</a:t>
            </a:r>
            <a:r>
              <a:rPr b="0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root square of variance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Range: </a:t>
            </a:r>
            <a:r>
              <a:rPr b="0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difference between the maximum and minimum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Percentile: </a:t>
            </a:r>
            <a:r>
              <a:rPr b="0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 such P percent takes this value or less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Interquartile range:</a:t>
            </a:r>
            <a:r>
              <a:rPr b="0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difference between percentiles 75% and 25%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VARIANCE AND STANDARD DEVIATION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7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7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Variance: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deviation: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(we divide by n-1 to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avoid underestimating the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deviation)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PT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demo</a:t>
            </a:r>
            <a:r>
              <a:rPr b="0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6" name="Google Shape;376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0650" y="1521625"/>
            <a:ext cx="19526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11450" y="2574625"/>
            <a:ext cx="2051976" cy="6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QUANTILES AND  IQR 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7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77"/>
          <p:cNvSpPr txBox="1"/>
          <p:nvPr/>
        </p:nvSpPr>
        <p:spPr>
          <a:xfrm>
            <a:off x="585600" y="1548900"/>
            <a:ext cx="77433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pt-PT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quantiles of a sample are defined in the following way: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pt-PT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Q1: after sorting the values from the smallest to</a:t>
            </a:r>
            <a:r>
              <a:rPr lang="pt-PT" sz="1700"/>
              <a:t> </a:t>
            </a:r>
            <a:r>
              <a:rPr b="0" i="0" lang="pt-PT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highest, </a:t>
            </a:r>
            <a:r>
              <a:rPr b="0" i="0" lang="pt-PT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value is bigger than 25% of the values: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pt-PT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Q2: </a:t>
            </a:r>
            <a:r>
              <a:rPr b="0" i="0" lang="pt-PT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sorting the values from the smallest to</a:t>
            </a:r>
            <a:r>
              <a:rPr lang="pt-PT" sz="1700">
                <a:solidFill>
                  <a:schemeClr val="dk1"/>
                </a:solidFill>
              </a:rPr>
              <a:t> </a:t>
            </a:r>
            <a:r>
              <a:rPr b="0" i="0" lang="pt-PT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highest, which value is bigger than 50% of the values: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pt-PT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Q3: </a:t>
            </a:r>
            <a:r>
              <a:rPr b="0" i="0" lang="pt-PT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sorting the values from the smallest to highest, which value is bigger than 75% of the</a:t>
            </a:r>
            <a:r>
              <a:rPr lang="pt-PT" sz="1700">
                <a:solidFill>
                  <a:schemeClr val="dk1"/>
                </a:solidFill>
              </a:rPr>
              <a:t> </a:t>
            </a:r>
            <a:r>
              <a:rPr b="0" i="0" lang="pt-PT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values: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pt-PT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IQR = Q3 - Q1 is called the “interquartile range”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8"/>
          <p:cNvSpPr txBox="1"/>
          <p:nvPr>
            <p:ph idx="2" type="title"/>
          </p:nvPr>
        </p:nvSpPr>
        <p:spPr>
          <a:xfrm>
            <a:off x="1959551" y="3241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Probability and probability distributions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EVENTS AND PROBABILITY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7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7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probability of an outcome is the proportion of times that the outcome will occur if we observe the random process an infinity amount of times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8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COMBINING PROBABILITIES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Google Shape;402;p8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3" name="Google Shape;403;p8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Two different events can be broadly classified as: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Joint -&gt; They can happen together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Disjoint -&gt; They can’t happen together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pt-PT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Combination rules for probabilities are different for join and disjoint events: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coin and you have dice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8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COMBINING PROBABILITIES: DISJOINT EVENTS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8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8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compute the probability of two disjoint events, we add the probabilities of each of them: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1" name="Google Shape;411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5150" y="2604525"/>
            <a:ext cx="10287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50000" y="2680725"/>
            <a:ext cx="2295525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8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COMBINING PROBABILITIES: JOINT EVENTS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p8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8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compute the probability of two joint events, we add the probabilities of each of  them but subtracting the intersections: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0" name="Google Shape;420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8475" y="2885538"/>
            <a:ext cx="352425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5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Char char="●"/>
            </a:pPr>
            <a:r>
              <a:rPr b="0" i="0" lang="pt-PT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Population.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Char char="●"/>
            </a:pPr>
            <a:r>
              <a:rPr b="0" i="0" lang="pt-PT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Samples.</a:t>
            </a:r>
            <a:endParaRPr b="0" i="0" sz="18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●"/>
            </a:pPr>
            <a:r>
              <a:rPr b="0" i="0" lang="pt-PT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Measures of Central Tendency and Dispersion</a:t>
            </a:r>
            <a:endParaRPr b="0" i="0" sz="18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●"/>
            </a:pPr>
            <a:r>
              <a:rPr b="0" i="0" lang="pt-PT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Random variables.</a:t>
            </a:r>
            <a:endParaRPr b="0" i="0" sz="18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●"/>
            </a:pPr>
            <a:r>
              <a:rPr b="0" i="0" lang="pt-PT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Probabilities and probability distributions</a:t>
            </a:r>
            <a:endParaRPr b="0" i="0" sz="18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PT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PT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4" name="Google Shape;284;p65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6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6" name="Google Shape;28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65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8" name="Google Shape;288;p65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8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8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7" name="Google Shape;427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400" y="1460375"/>
            <a:ext cx="8091208" cy="321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RANDOM VARIABLES: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8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4" name="Google Shape;434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178" y="1460388"/>
            <a:ext cx="7451684" cy="3141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PROBABILITY DISTRIBUTIONS: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p8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85"/>
          <p:cNvSpPr txBox="1"/>
          <p:nvPr/>
        </p:nvSpPr>
        <p:spPr>
          <a:xfrm>
            <a:off x="670500" y="1695600"/>
            <a:ext cx="79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Mathematical function that gives us the probabilities of occurrence of different outcomes.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2" name="Google Shape;442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0250" y="2170700"/>
            <a:ext cx="4584327" cy="246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71625" y="3309375"/>
            <a:ext cx="2745126" cy="13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6"/>
          <p:cNvSpPr txBox="1"/>
          <p:nvPr/>
        </p:nvSpPr>
        <p:spPr>
          <a:xfrm>
            <a:off x="1054525" y="946025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PMF: PROBABILITY MASS FUNCTION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8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Google Shape;450;p86"/>
          <p:cNvSpPr txBox="1"/>
          <p:nvPr/>
        </p:nvSpPr>
        <p:spPr>
          <a:xfrm>
            <a:off x="687575" y="1547025"/>
            <a:ext cx="774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 a function that gives us the probability that a </a:t>
            </a:r>
            <a:r>
              <a:rPr b="1" i="0" lang="pt-PT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DISCRETE </a:t>
            </a: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random variable takes a specific  value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1" name="Google Shape;451;p86"/>
          <p:cNvPicPr preferRelativeResize="0"/>
          <p:nvPr/>
        </p:nvPicPr>
        <p:blipFill rotWithShape="1">
          <a:blip r:embed="rId4">
            <a:alphaModFix/>
          </a:blip>
          <a:srcRect b="54564" l="48341" r="0" t="0"/>
          <a:stretch/>
        </p:blipFill>
        <p:spPr>
          <a:xfrm>
            <a:off x="3311963" y="2664350"/>
            <a:ext cx="2499623" cy="11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PDF: PROBABILITY DENSITY FUNCTION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8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87"/>
          <p:cNvSpPr txBox="1"/>
          <p:nvPr/>
        </p:nvSpPr>
        <p:spPr>
          <a:xfrm>
            <a:off x="687575" y="1547025"/>
            <a:ext cx="77484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pt-PT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 PDF is the equivalent of PMF but for </a:t>
            </a:r>
            <a:r>
              <a:rPr b="1" i="0" lang="pt-PT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continuous variables</a:t>
            </a:r>
            <a:r>
              <a:rPr b="0" i="0" lang="pt-PT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6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Roboto"/>
              <a:buChar char="●"/>
            </a:pPr>
            <a:r>
              <a:rPr b="0" i="0" lang="pt-PT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As you can have an infinite amount of possible values between any two numbers, </a:t>
            </a:r>
            <a:r>
              <a:rPr b="1" i="0" lang="pt-PT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it</a:t>
            </a:r>
            <a:r>
              <a:rPr b="1" lang="pt-PT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b="1" i="0" lang="pt-PT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 not possible to define the probability for every value.</a:t>
            </a:r>
            <a:endParaRPr b="1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pt-PT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Therefore,  we define a</a:t>
            </a:r>
            <a:r>
              <a:rPr b="1" i="0" lang="pt-PT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density of probability</a:t>
            </a:r>
            <a:r>
              <a:rPr b="0" i="0" lang="pt-PT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rather than the probability mass. The concept is very similar to mass density in physics: its unit is </a:t>
            </a:r>
            <a:r>
              <a:rPr b="1" i="0" lang="pt-PT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probability per unit length.</a:t>
            </a:r>
            <a:r>
              <a:rPr b="0" i="0" lang="pt-PT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To get a feeling for PDF, consider a continuous random variable X</a:t>
            </a:r>
            <a:endParaRPr b="0" i="0" sz="16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9" name="Google Shape;459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3813" y="4013350"/>
            <a:ext cx="2336007" cy="328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CDF: CUMULATIVE DISTRIBUTION FUNCTION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5" name="Google Shape;465;p8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p88"/>
          <p:cNvSpPr txBox="1"/>
          <p:nvPr/>
        </p:nvSpPr>
        <p:spPr>
          <a:xfrm>
            <a:off x="687575" y="1547025"/>
            <a:ext cx="77484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pt-PT" sz="14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 CDF is a function that gives the probability of getting any value smaller or equal to a given value: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7" name="Google Shape;467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4275" y="2944500"/>
            <a:ext cx="2264570" cy="35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6100" y="2109862"/>
            <a:ext cx="3255450" cy="159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normal distribution is characterized by the mean and the standard deviation.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 can take values from (-inf,inf)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4" name="Google Shape;474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8425" y="2129173"/>
            <a:ext cx="3315175" cy="22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8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NORMAL DISTRIBUTION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p8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7" name="Google Shape;477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225" y="2682675"/>
            <a:ext cx="1780688" cy="4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27538" y="2682675"/>
            <a:ext cx="2211791" cy="4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9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PROBABILITIES IN PYTHON: SCIPY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4" name="Google Shape;484;p9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90"/>
          <p:cNvSpPr txBox="1"/>
          <p:nvPr/>
        </p:nvSpPr>
        <p:spPr>
          <a:xfrm>
            <a:off x="585600" y="2130161"/>
            <a:ext cx="7748400" cy="24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pt-PT" sz="14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Scipy library contains the module ‘stats’ which allows you to compute probabilities, PDF, CDF,....for several distributions.</a:t>
            </a:r>
            <a:endParaRPr b="0" i="0" sz="14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●"/>
            </a:pPr>
            <a:r>
              <a:rPr b="0" i="0" lang="pt-PT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Official documentation</a:t>
            </a:r>
            <a:endParaRPr b="0" i="0" sz="14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scipy.stats.norm.pmf()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scipy.stats.expon.pmf()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Every distribution has </a:t>
            </a:r>
            <a:r>
              <a:rPr lang="pt-PT">
                <a:latin typeface="Roboto"/>
                <a:ea typeface="Roboto"/>
                <a:cs typeface="Roboto"/>
                <a:sym typeface="Roboto"/>
              </a:rPr>
              <a:t>its</a:t>
            </a: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own pmf() function in scipy.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6" name="Google Shape;486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0225" y="665075"/>
            <a:ext cx="844425" cy="8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POPULATIONS AND SAMPLES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6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6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population is a COMPLETE collection of items/individuals/products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sample is SUBSET of a population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66"/>
          <p:cNvSpPr/>
          <p:nvPr/>
        </p:nvSpPr>
        <p:spPr>
          <a:xfrm>
            <a:off x="5376300" y="2158375"/>
            <a:ext cx="2250600" cy="2234100"/>
          </a:xfrm>
          <a:prstGeom prst="ellipse">
            <a:avLst/>
          </a:prstGeom>
          <a:solidFill>
            <a:srgbClr val="E6913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66"/>
          <p:cNvSpPr/>
          <p:nvPr/>
        </p:nvSpPr>
        <p:spPr>
          <a:xfrm>
            <a:off x="6293850" y="28039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66"/>
          <p:cNvSpPr/>
          <p:nvPr/>
        </p:nvSpPr>
        <p:spPr>
          <a:xfrm>
            <a:off x="6221475" y="32407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66"/>
          <p:cNvSpPr/>
          <p:nvPr/>
        </p:nvSpPr>
        <p:spPr>
          <a:xfrm>
            <a:off x="6925800" y="34591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66"/>
          <p:cNvSpPr/>
          <p:nvPr/>
        </p:nvSpPr>
        <p:spPr>
          <a:xfrm>
            <a:off x="6592400" y="3736350"/>
            <a:ext cx="218400" cy="218400"/>
          </a:xfrm>
          <a:prstGeom prst="ellipse">
            <a:avLst/>
          </a:prstGeom>
          <a:solidFill>
            <a:srgbClr val="6AA84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66"/>
          <p:cNvSpPr txBox="1"/>
          <p:nvPr/>
        </p:nvSpPr>
        <p:spPr>
          <a:xfrm>
            <a:off x="7536750" y="2047800"/>
            <a:ext cx="19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PT" sz="1400" u="none" cap="none" strike="noStrik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Population</a:t>
            </a:r>
            <a:endParaRPr b="1" i="0" sz="1400" u="none" cap="none" strike="noStrike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66"/>
          <p:cNvSpPr txBox="1"/>
          <p:nvPr/>
        </p:nvSpPr>
        <p:spPr>
          <a:xfrm>
            <a:off x="7703100" y="3633175"/>
            <a:ext cx="19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PT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Sample</a:t>
            </a:r>
            <a:endParaRPr b="1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POPULATION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6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6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population is an aggregate/collection of creatures, things, cases,</a:t>
            </a:r>
            <a:r>
              <a:rPr lang="pt-PT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etc</a:t>
            </a:r>
            <a:r>
              <a:rPr lang="pt-PT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…</a:t>
            </a: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population commonly contains too many individuals to study conveniently, so an investigation is often restricted to a reduced subset of the population.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6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68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sample of a population is a subset of elements of the population.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information from the sample, we can make </a:t>
            </a:r>
            <a:r>
              <a:rPr b="1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assumptions </a:t>
            </a: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about the population.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random sample</a:t>
            </a: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means that the observations from the population are picked randomly and without any bias.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9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STATISTICAL DESCRIPTOR OF A SAMPLE VS. THE POPULATION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6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6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difference between both is that the population statistical descriptor is </a:t>
            </a:r>
            <a:r>
              <a:rPr b="1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FIXED</a:t>
            </a: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wh</a:t>
            </a:r>
            <a:r>
              <a:rPr lang="pt-PT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ereas</a:t>
            </a: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statistical descriptor of the </a:t>
            </a:r>
            <a:r>
              <a:rPr b="1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SAMPLE</a:t>
            </a: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pt-PT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will change from sample to sample.</a:t>
            </a:r>
            <a:endParaRPr b="1" i="0" sz="18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b="0" i="0" lang="pt-PT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population mean and standard deviation are fixed (assumed to be fixed) and are called population parameters.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b="0" i="0" lang="pt-PT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sample mean, sample std. deviation varies every time we calculate them as a random sample will have different values every time. They are called sample statistics.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COMMON STATISTICS NOTATION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7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7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POPULATION PARAMETERS:</a:t>
            </a:r>
            <a:endParaRPr b="1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N: Number of elements in the population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μ: mean of the population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𝜎: standard deviation of the population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1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SAMPLE STATISTICS: ( they are random by nature )</a:t>
            </a:r>
            <a:endParaRPr b="1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n: Number of elements in the sample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: sample mean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b="0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S: sample standard deviation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1" name="Google Shape;331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9950" y="3580125"/>
            <a:ext cx="218400" cy="2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POPULATION, SAMPLE AND COLLECTION OF SAMPLES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7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71"/>
          <p:cNvSpPr txBox="1"/>
          <p:nvPr/>
        </p:nvSpPr>
        <p:spPr>
          <a:xfrm>
            <a:off x="687575" y="1547025"/>
            <a:ext cx="7748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population can be characterized by a distribution which will have: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sample drawn from a population will be characterized by a sample mean (changes from sample to sample; i</a:t>
            </a:r>
            <a:r>
              <a:rPr b="1" i="0" lang="pt-PT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 a random variable</a:t>
            </a: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), and a sample standard deviation: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can analyze what mean we will get if we compute the </a:t>
            </a:r>
            <a:r>
              <a:rPr b="1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mean of the means of many collected samples</a:t>
            </a: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from the population: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8625" y="3077033"/>
            <a:ext cx="679353" cy="3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09225" y="4267150"/>
            <a:ext cx="828775" cy="2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88625" y="1996371"/>
            <a:ext cx="679350" cy="318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7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RANDOM VARIABLES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7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7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random variable, usually written as </a:t>
            </a: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is a variable whose possible values are numerical outcomes of a random phenomenon.(for eg. height people in the US, marks scored in a test, etc.)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random variable can be either continuous or discrete in nature.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b="1" i="1" lang="pt-PT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Discrete random variable</a:t>
            </a:r>
            <a:r>
              <a:rPr b="1" i="0" lang="pt-PT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b="0" i="0" lang="pt-PT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set of values that his random variable can take are discrete (usually but not necessarily counts)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b="1" i="1" lang="pt-PT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Continuous random variable</a:t>
            </a:r>
            <a:r>
              <a:rPr b="0" i="0" lang="pt-PT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The set of values that his random variable can take are continuous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